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27"/>
  </p:notesMasterIdLst>
  <p:handoutMasterIdLst>
    <p:handoutMasterId r:id="rId28"/>
  </p:handoutMasterIdLst>
  <p:sldIdLst>
    <p:sldId id="1367" r:id="rId3"/>
    <p:sldId id="1540" r:id="rId4"/>
    <p:sldId id="1603" r:id="rId5"/>
    <p:sldId id="1543" r:id="rId6"/>
    <p:sldId id="1545" r:id="rId7"/>
    <p:sldId id="1594" r:id="rId8"/>
    <p:sldId id="1598" r:id="rId9"/>
    <p:sldId id="1606" r:id="rId10"/>
    <p:sldId id="1607" r:id="rId11"/>
    <p:sldId id="1595" r:id="rId12"/>
    <p:sldId id="1608" r:id="rId13"/>
    <p:sldId id="1596" r:id="rId14"/>
    <p:sldId id="1613" r:id="rId15"/>
    <p:sldId id="1541" r:id="rId16"/>
    <p:sldId id="1582" r:id="rId17"/>
    <p:sldId id="1544" r:id="rId18"/>
    <p:sldId id="1561" r:id="rId19"/>
    <p:sldId id="1599" r:id="rId20"/>
    <p:sldId id="1609" r:id="rId21"/>
    <p:sldId id="1610" r:id="rId22"/>
    <p:sldId id="1611" r:id="rId23"/>
    <p:sldId id="1414" r:id="rId24"/>
    <p:sldId id="1469" r:id="rId25"/>
    <p:sldId id="1326" r:id="rId26"/>
  </p:sldIdLst>
  <p:sldSz cx="12436475" cy="6994525"/>
  <p:notesSz cx="6858000" cy="9144000"/>
  <p:custDataLst>
    <p:tags r:id="rId2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D3E95C9D-3DD4-45B7-BFD9-4AE9F68B7B97}">
          <p14:sldIdLst>
            <p14:sldId id="1367"/>
          </p14:sldIdLst>
        </p14:section>
        <p14:section name="Body" id="{2F46C701-85BE-4139-AB97-D369E4C7E596}">
          <p14:sldIdLst>
            <p14:sldId id="1540"/>
            <p14:sldId id="1603"/>
            <p14:sldId id="1543"/>
            <p14:sldId id="1545"/>
            <p14:sldId id="1594"/>
            <p14:sldId id="1598"/>
            <p14:sldId id="1606"/>
            <p14:sldId id="1607"/>
            <p14:sldId id="1595"/>
            <p14:sldId id="1608"/>
            <p14:sldId id="1596"/>
            <p14:sldId id="1613"/>
            <p14:sldId id="1541"/>
            <p14:sldId id="1582"/>
            <p14:sldId id="1544"/>
            <p14:sldId id="1561"/>
            <p14:sldId id="1599"/>
            <p14:sldId id="1609"/>
            <p14:sldId id="1610"/>
            <p14:sldId id="1611"/>
          </p14:sldIdLst>
        </p14:section>
        <p14:section name="End" id="{DD613624-135B-4744-9051-37B659F39A58}">
          <p14:sldIdLst>
            <p14:sldId id="1414"/>
            <p14:sldId id="1469"/>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2C8C"/>
    <a:srgbClr val="505050"/>
    <a:srgbClr val="00BCF2"/>
    <a:srgbClr val="D2D2D2"/>
    <a:srgbClr val="0078D7"/>
    <a:srgbClr val="32145A"/>
    <a:srgbClr val="008272"/>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94B5A-38C0-4560-9A12-B953A0467187}" v="17" dt="2019-04-09T19:45:15.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4" autoAdjust="0"/>
    <p:restoredTop sz="83881" autoAdjust="0"/>
  </p:normalViewPr>
  <p:slideViewPr>
    <p:cSldViewPr>
      <p:cViewPr>
        <p:scale>
          <a:sx n="84" d="100"/>
          <a:sy n="84" d="100"/>
        </p:scale>
        <p:origin x="58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4/26/2019 12:19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4/26/2019 12:14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gn="just"/>
            <a:r>
              <a:rPr lang="en-US" sz="2000" dirty="0"/>
              <a:t>Master</a:t>
            </a:r>
          </a:p>
          <a:p>
            <a:pPr marL="628650" lvl="1" indent="-171450" algn="just"/>
            <a:r>
              <a:rPr lang="en-US" sz="2000" dirty="0"/>
              <a:t>Access to the API server must be controlled using RBAC and Azure Active Directory. </a:t>
            </a:r>
          </a:p>
          <a:p>
            <a:pPr marL="171450" indent="-171450" algn="just"/>
            <a:r>
              <a:rPr lang="en-US" sz="2000" dirty="0"/>
              <a:t>Nodes</a:t>
            </a:r>
          </a:p>
          <a:p>
            <a:pPr marL="628650" lvl="1" indent="-171450" algn="just"/>
            <a:r>
              <a:rPr lang="en-US" sz="2000" dirty="0"/>
              <a:t>The Azure platform automatically applies OS security patches to the nodes on a nightly basis. </a:t>
            </a:r>
          </a:p>
          <a:p>
            <a:pPr marL="628650" lvl="1" indent="-171450" algn="just"/>
            <a:r>
              <a:rPr lang="en-US" sz="2000" dirty="0"/>
              <a:t>Nodes are deployed into a private virtual network subnet, with no public IP addresses assigned. </a:t>
            </a:r>
          </a:p>
          <a:p>
            <a:pPr marL="628650" lvl="1" indent="-171450" algn="just"/>
            <a:r>
              <a:rPr lang="en-US" sz="2000" dirty="0"/>
              <a:t>The data stored in the nodes managed disks is automatically encrypted at rest within the Azure platform.</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a:t>
            </a:fld>
            <a:endParaRPr lang="en-US"/>
          </a:p>
        </p:txBody>
      </p:sp>
    </p:spTree>
    <p:extLst>
      <p:ext uri="{BB962C8B-B14F-4D97-AF65-F5344CB8AC3E}">
        <p14:creationId xmlns:p14="http://schemas.microsoft.com/office/powerpoint/2010/main" val="5385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15</a:t>
            </a:fld>
            <a:endParaRPr lang="en-US"/>
          </a:p>
        </p:txBody>
      </p:sp>
    </p:spTree>
    <p:extLst>
      <p:ext uri="{BB962C8B-B14F-4D97-AF65-F5344CB8AC3E}">
        <p14:creationId xmlns:p14="http://schemas.microsoft.com/office/powerpoint/2010/main" val="3800953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16</a:t>
            </a:fld>
            <a:endParaRPr lang="en-US"/>
          </a:p>
        </p:txBody>
      </p:sp>
    </p:spTree>
    <p:extLst>
      <p:ext uri="{BB962C8B-B14F-4D97-AF65-F5344CB8AC3E}">
        <p14:creationId xmlns:p14="http://schemas.microsoft.com/office/powerpoint/2010/main" val="141419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sng"/>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2160600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sng"/>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18</a:t>
            </a:fld>
            <a:endParaRPr lang="en-US"/>
          </a:p>
        </p:txBody>
      </p:sp>
    </p:spTree>
    <p:extLst>
      <p:ext uri="{BB962C8B-B14F-4D97-AF65-F5344CB8AC3E}">
        <p14:creationId xmlns:p14="http://schemas.microsoft.com/office/powerpoint/2010/main" val="258892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4473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4/26/2019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a:t>
            </a:fld>
            <a:endParaRPr lang="en-US"/>
          </a:p>
        </p:txBody>
      </p:sp>
    </p:spTree>
    <p:extLst>
      <p:ext uri="{BB962C8B-B14F-4D97-AF65-F5344CB8AC3E}">
        <p14:creationId xmlns:p14="http://schemas.microsoft.com/office/powerpoint/2010/main" val="273297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4</a:t>
            </a:fld>
            <a:endParaRPr lang="en-US"/>
          </a:p>
        </p:txBody>
      </p:sp>
    </p:spTree>
    <p:extLst>
      <p:ext uri="{BB962C8B-B14F-4D97-AF65-F5344CB8AC3E}">
        <p14:creationId xmlns:p14="http://schemas.microsoft.com/office/powerpoint/2010/main" val="181120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a:t>https://docs.microsoft.com/en-us/azure/aks/operator-best-practices-storage</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5</a:t>
            </a:fld>
            <a:endParaRPr lang="en-US"/>
          </a:p>
        </p:txBody>
      </p:sp>
    </p:spTree>
    <p:extLst>
      <p:ext uri="{BB962C8B-B14F-4D97-AF65-F5344CB8AC3E}">
        <p14:creationId xmlns:p14="http://schemas.microsoft.com/office/powerpoint/2010/main" val="37171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a:p>
        </p:txBody>
      </p:sp>
      <p:sp>
        <p:nvSpPr>
          <p:cNvPr id="4" name="Marcador de número de diapositiva 3"/>
          <p:cNvSpPr>
            <a:spLocks noGrp="1"/>
          </p:cNvSpPr>
          <p:nvPr>
            <p:ph type="sldNum" sz="quarter" idx="10"/>
          </p:nvPr>
        </p:nvSpPr>
        <p:spPr/>
        <p:txBody>
          <a:bodyPr/>
          <a:lstStyle/>
          <a:p>
            <a:fld id="{632C0C48-4451-A746-AB52-0FA17A08CA49}" type="slidenum">
              <a:rPr lang="en-US" smtClean="0"/>
              <a:t>6</a:t>
            </a:fld>
            <a:endParaRPr lang="en-US"/>
          </a:p>
        </p:txBody>
      </p:sp>
    </p:spTree>
    <p:extLst>
      <p:ext uri="{BB962C8B-B14F-4D97-AF65-F5344CB8AC3E}">
        <p14:creationId xmlns:p14="http://schemas.microsoft.com/office/powerpoint/2010/main" val="149031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7</a:t>
            </a:fld>
            <a:endParaRPr lang="en-US"/>
          </a:p>
        </p:txBody>
      </p:sp>
    </p:spTree>
    <p:extLst>
      <p:ext uri="{BB962C8B-B14F-4D97-AF65-F5344CB8AC3E}">
        <p14:creationId xmlns:p14="http://schemas.microsoft.com/office/powerpoint/2010/main" val="154684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10</a:t>
            </a:fld>
            <a:endParaRPr lang="en-US"/>
          </a:p>
        </p:txBody>
      </p:sp>
    </p:spTree>
    <p:extLst>
      <p:ext uri="{BB962C8B-B14F-4D97-AF65-F5344CB8AC3E}">
        <p14:creationId xmlns:p14="http://schemas.microsoft.com/office/powerpoint/2010/main" val="296782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12</a:t>
            </a:fld>
            <a:endParaRPr lang="en-US"/>
          </a:p>
        </p:txBody>
      </p:sp>
    </p:spTree>
    <p:extLst>
      <p:ext uri="{BB962C8B-B14F-4D97-AF65-F5344CB8AC3E}">
        <p14:creationId xmlns:p14="http://schemas.microsoft.com/office/powerpoint/2010/main" val="2121359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u="none"/>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14</a:t>
            </a:fld>
            <a:endParaRPr lang="en-US"/>
          </a:p>
        </p:txBody>
      </p:sp>
    </p:spTree>
    <p:extLst>
      <p:ext uri="{BB962C8B-B14F-4D97-AF65-F5344CB8AC3E}">
        <p14:creationId xmlns:p14="http://schemas.microsoft.com/office/powerpoint/2010/main" val="1321985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5" name="Picture 4" descr="A close up of a logo&#10;&#10;Description automatically generated">
            <a:extLst>
              <a:ext uri="{FF2B5EF4-FFF2-40B4-BE49-F238E27FC236}">
                <a16:creationId xmlns:a16="http://schemas.microsoft.com/office/drawing/2014/main" id="{712070B1-0DE6-4CC1-9BC0-A14F72091B94}"/>
              </a:ext>
            </a:extLst>
          </p:cNvPr>
          <p:cNvPicPr>
            <a:picLocks noChangeAspect="1"/>
          </p:cNvPicPr>
          <p:nvPr userDrawn="1"/>
        </p:nvPicPr>
        <p:blipFill>
          <a:blip r:embed="rId3"/>
          <a:stretch>
            <a:fillRect/>
          </a:stretch>
        </p:blipFill>
        <p:spPr>
          <a:xfrm>
            <a:off x="3152750" y="601662"/>
            <a:ext cx="6130973" cy="5454226"/>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0BD21BC-1F71-4B5C-BF92-501CC7B3E893}"/>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EC19549B-A8C0-4703-B115-B2C134C0BD7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j-lt"/>
                <a:ea typeface="Segoe UI" pitchFamily="34" charset="0"/>
                <a:cs typeface="Segoe UI" pitchFamily="34" charset="0"/>
              </a:rPr>
              <a:t>#</a:t>
            </a:r>
            <a:r>
              <a:rPr lang="en-US" sz="2400" dirty="0" err="1">
                <a:solidFill>
                  <a:schemeClr val="tx1"/>
                </a:solidFill>
                <a:latin typeface="+mj-lt"/>
                <a:ea typeface="Segoe UI" pitchFamily="34" charset="0"/>
                <a:cs typeface="Segoe UI" pitchFamily="34" charset="0"/>
              </a:rPr>
              <a:t>GlobalAzure</a:t>
            </a:r>
            <a:endParaRPr lang="en-US" sz="2400"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j-lt"/>
              </a:defRPr>
            </a:lvl1pPr>
          </a:lstStyle>
          <a:p>
            <a:r>
              <a:rPr lang="en-US" sz="6000"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5C2DB9E-C2FE-4D06-82CE-61A4B72236DD}"/>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t>
            </a:r>
            <a:r>
              <a:rPr lang="en-US" sz="2400" dirty="0" err="1">
                <a:solidFill>
                  <a:schemeClr val="bg1"/>
                </a:solidFill>
                <a:latin typeface="+mj-lt"/>
                <a:ea typeface="Segoe UI" pitchFamily="34" charset="0"/>
                <a:cs typeface="Segoe UI" pitchFamily="34" charset="0"/>
              </a:rPr>
              <a:t>GlobalAzure</a:t>
            </a:r>
            <a:endParaRPr lang="en-US" sz="2400"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2" descr="A close up of a sign&#10;&#10;Description automatically generated">
            <a:extLst>
              <a:ext uri="{FF2B5EF4-FFF2-40B4-BE49-F238E27FC236}">
                <a16:creationId xmlns:a16="http://schemas.microsoft.com/office/drawing/2014/main" id="{ABB0F7D6-9B2C-4DA7-8654-6F4364720052}"/>
              </a:ext>
            </a:extLst>
          </p:cNvPr>
          <p:cNvPicPr>
            <a:picLocks noChangeAspect="1"/>
          </p:cNvPicPr>
          <p:nvPr userDrawn="1"/>
        </p:nvPicPr>
        <p:blipFill>
          <a:blip r:embed="rId3"/>
          <a:stretch>
            <a:fillRect/>
          </a:stretch>
        </p:blipFill>
        <p:spPr>
          <a:xfrm>
            <a:off x="516441" y="6316662"/>
            <a:ext cx="652461" cy="580442"/>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1353BA0-4BEA-40E1-AB01-50F575A8F0D0}"/>
              </a:ext>
            </a:extLst>
          </p:cNvPr>
          <p:cNvPicPr>
            <a:picLocks noChangeAspect="1"/>
          </p:cNvPicPr>
          <p:nvPr userDrawn="1"/>
        </p:nvPicPr>
        <p:blipFill>
          <a:blip r:embed="rId2"/>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DEA390-3F20-4374-B8DE-64519AACB172}"/>
              </a:ext>
            </a:extLst>
          </p:cNvPr>
          <p:cNvPicPr>
            <a:picLocks noChangeAspect="1"/>
          </p:cNvPicPr>
          <p:nvPr userDrawn="1"/>
        </p:nvPicPr>
        <p:blipFill>
          <a:blip r:embed="rId2"/>
          <a:stretch>
            <a:fillRect/>
          </a:stretch>
        </p:blipFill>
        <p:spPr>
          <a:xfrm>
            <a:off x="2593975" y="273050"/>
            <a:ext cx="7248525" cy="6448425"/>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A5CDE-280F-4E3C-BBBC-6F46D0D6801A}" type="datetimeFigureOut">
              <a:rPr lang="en-GB" smtClean="0"/>
              <a:t>26/04/2019</a:t>
            </a:fld>
            <a:endParaRPr lang="en-GB"/>
          </a:p>
        </p:txBody>
      </p:sp>
      <p:sp>
        <p:nvSpPr>
          <p:cNvPr id="5" name="Footer Placeholder 4"/>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6" name="Slide Number Placeholder 5"/>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1028213168"/>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2458" y="1861968"/>
            <a:ext cx="512598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46566" y="1861968"/>
            <a:ext cx="5134901"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A5CDE-280F-4E3C-BBBC-6F46D0D6801A}" type="datetimeFigureOut">
              <a:rPr lang="en-GB" smtClean="0"/>
              <a:t>26/04/2019</a:t>
            </a:fld>
            <a:endParaRPr lang="en-GB"/>
          </a:p>
        </p:txBody>
      </p:sp>
      <p:sp>
        <p:nvSpPr>
          <p:cNvPr id="6" name="Footer Placeholder 5"/>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7" name="Slide Number Placeholder 6"/>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51288413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j-lt"/>
                <a:ea typeface="Segoe UI" pitchFamily="34" charset="0"/>
                <a:cs typeface="Segoe UI" pitchFamily="34" charset="0"/>
              </a:rPr>
              <a:t>#</a:t>
            </a:r>
            <a:r>
              <a:rPr lang="en-US" sz="2000" kern="1200" dirty="0" err="1">
                <a:solidFill>
                  <a:schemeClr val="bg1"/>
                </a:solidFill>
                <a:latin typeface="+mj-lt"/>
                <a:ea typeface="Segoe UI" pitchFamily="34" charset="0"/>
                <a:cs typeface="Segoe UI" pitchFamily="34" charset="0"/>
              </a:rPr>
              <a:t>GlobalAzure</a:t>
            </a:r>
            <a:endParaRPr lang="en-US" sz="2000"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7" descr="A close up of a sign&#10;&#10;Description automatically generated">
            <a:extLst>
              <a:ext uri="{FF2B5EF4-FFF2-40B4-BE49-F238E27FC236}">
                <a16:creationId xmlns:a16="http://schemas.microsoft.com/office/drawing/2014/main" id="{A64A85E1-4DDB-4EE1-BBC6-063B3286CD02}"/>
              </a:ext>
            </a:extLst>
          </p:cNvPr>
          <p:cNvPicPr>
            <a:picLocks noChangeAspect="1"/>
          </p:cNvPicPr>
          <p:nvPr userDrawn="1"/>
        </p:nvPicPr>
        <p:blipFill>
          <a:blip r:embed="rId3"/>
          <a:stretch>
            <a:fillRect/>
          </a:stretch>
        </p:blipFill>
        <p:spPr>
          <a:xfrm>
            <a:off x="503237" y="21220"/>
            <a:ext cx="652461" cy="580442"/>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71667" y="4552895"/>
            <a:ext cx="9327356" cy="1674168"/>
          </a:xfrm>
        </p:spPr>
        <p:txBody>
          <a:bodyPr wrap="none" anchor="t">
            <a:normAutofit/>
          </a:bodyPr>
          <a:lstStyle>
            <a:lvl1pPr algn="l">
              <a:defRPr sz="9791" b="0" spc="-306">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71667" y="3767206"/>
            <a:ext cx="9327356" cy="769036"/>
          </a:xfrm>
        </p:spPr>
        <p:txBody>
          <a:bodyPr anchor="b">
            <a:normAutofit/>
          </a:bodyPr>
          <a:lstStyle>
            <a:lvl1pPr marL="0" indent="0" algn="l">
              <a:buNone/>
              <a:defRPr sz="3264"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A5CDE-280F-4E3C-BBBC-6F46D0D6801A}" type="datetimeFigureOut">
              <a:rPr lang="en-GB" smtClean="0"/>
              <a:t>26/04/2019</a:t>
            </a:fld>
            <a:endParaRPr lang="en-GB"/>
          </a:p>
        </p:txBody>
      </p:sp>
      <p:sp>
        <p:nvSpPr>
          <p:cNvPr id="5" name="Footer Placeholder 4"/>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6" name="Slide Number Placeholder 5"/>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761256425"/>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A5CDE-280F-4E3C-BBBC-6F46D0D6801A}" type="datetimeFigureOut">
              <a:rPr lang="en-GB" smtClean="0"/>
              <a:t>26/04/2019</a:t>
            </a:fld>
            <a:endParaRPr lang="en-GB"/>
          </a:p>
        </p:txBody>
      </p:sp>
      <p:sp>
        <p:nvSpPr>
          <p:cNvPr id="3" name="Footer Placeholder 2"/>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sp>
        <p:nvSpPr>
          <p:cNvPr id="4" name="Slide Number Placeholder 3"/>
          <p:cNvSpPr>
            <a:spLocks noGrp="1"/>
          </p:cNvSpPr>
          <p:nvPr>
            <p:ph type="sldNum" sz="quarter" idx="12"/>
          </p:nvPr>
        </p:nvSpPr>
        <p:spPr/>
        <p:txBody>
          <a:bodyPr/>
          <a:lstStyle/>
          <a:p>
            <a:pPr defTabSz="1243431"/>
            <a:fld id="{DAE3EC17-F7F0-4F39-B3A5-0C8F1953EBA2}" type="slidenum">
              <a:rPr lang="en-GB" smtClean="0">
                <a:solidFill>
                  <a:srgbClr val="6E6259"/>
                </a:solidFill>
              </a:rPr>
              <a:pPr defTabSz="1243431"/>
              <a:t>‹#›</a:t>
            </a:fld>
            <a:endParaRPr lang="en-GB">
              <a:solidFill>
                <a:srgbClr val="6E6259"/>
              </a:solidFill>
            </a:endParaRPr>
          </a:p>
        </p:txBody>
      </p:sp>
    </p:spTree>
    <p:extLst>
      <p:ext uri="{BB962C8B-B14F-4D97-AF65-F5344CB8AC3E}">
        <p14:creationId xmlns:p14="http://schemas.microsoft.com/office/powerpoint/2010/main" val="1773255359"/>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descr="A close up of a logo&#10;&#10;Description automatically generated">
            <a:extLst>
              <a:ext uri="{FF2B5EF4-FFF2-40B4-BE49-F238E27FC236}">
                <a16:creationId xmlns:a16="http://schemas.microsoft.com/office/drawing/2014/main" id="{F44D1121-D70F-427E-B5D1-F670898C8A34}"/>
              </a:ext>
            </a:extLst>
          </p:cNvPr>
          <p:cNvPicPr>
            <a:picLocks noChangeAspect="1"/>
          </p:cNvPicPr>
          <p:nvPr userDrawn="1"/>
        </p:nvPicPr>
        <p:blipFill>
          <a:blip r:embed="rId3"/>
          <a:stretch>
            <a:fillRect/>
          </a:stretch>
        </p:blipFill>
        <p:spPr>
          <a:xfrm>
            <a:off x="10885346" y="5630862"/>
            <a:ext cx="1311588" cy="1166813"/>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1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4" name="Rectangle 13"/>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5787DB85-B1ED-4AE1-B90D-FB5D8D188495}"/>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 Connec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7" name="Rectangle 16"/>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7" name="Title 1"/>
          <p:cNvSpPr>
            <a:spLocks noGrp="1"/>
          </p:cNvSpPr>
          <p:nvPr>
            <p:ph type="title" hasCustomPrompt="1"/>
          </p:nvPr>
        </p:nvSpPr>
        <p:spPr>
          <a:xfrm>
            <a:off x="554038"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8" name="Text Placeholder 4"/>
          <p:cNvSpPr>
            <a:spLocks noGrp="1"/>
          </p:cNvSpPr>
          <p:nvPr>
            <p:ph type="body" sz="quarter" idx="12" hasCustomPrompt="1"/>
          </p:nvPr>
        </p:nvSpPr>
        <p:spPr>
          <a:xfrm>
            <a:off x="554037"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9" name="Picture 7" descr="A close up of a logo&#10;&#10;Description automatically generated">
            <a:extLst>
              <a:ext uri="{FF2B5EF4-FFF2-40B4-BE49-F238E27FC236}">
                <a16:creationId xmlns:a16="http://schemas.microsoft.com/office/drawing/2014/main" id="{C3290E4E-ED08-4851-BEC2-5456870FC05F}"/>
              </a:ext>
            </a:extLst>
          </p:cNvPr>
          <p:cNvPicPr>
            <a:picLocks noChangeAspect="1"/>
          </p:cNvPicPr>
          <p:nvPr userDrawn="1"/>
        </p:nvPicPr>
        <p:blipFill>
          <a:blip r:embed="rId4"/>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63793" y="487"/>
            <a:ext cx="9356808" cy="6994038"/>
          </a:xfrm>
          <a:prstGeom prst="rect">
            <a:avLst/>
          </a:prstGeom>
        </p:spPr>
      </p:pic>
      <p:sp>
        <p:nvSpPr>
          <p:cNvPr id="2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8E5CEFCF-494B-42E1-A1C5-E519ADD2FC05}"/>
              </a:ext>
            </a:extLst>
          </p:cNvPr>
          <p:cNvPicPr>
            <a:picLocks noChangeAspect="1"/>
          </p:cNvPicPr>
          <p:nvPr userDrawn="1"/>
        </p:nvPicPr>
        <p:blipFill>
          <a:blip r:embed="rId4"/>
          <a:stretch>
            <a:fillRect/>
          </a:stretch>
        </p:blipFill>
        <p:spPr>
          <a:xfrm>
            <a:off x="554038" y="5868852"/>
            <a:ext cx="1047891" cy="932223"/>
          </a:xfrm>
          <a:prstGeom prst="rect">
            <a:avLst/>
          </a:prstGeom>
        </p:spPr>
      </p:pic>
    </p:spTree>
    <p:extLst>
      <p:ext uri="{BB962C8B-B14F-4D97-AF65-F5344CB8AC3E}">
        <p14:creationId xmlns:p14="http://schemas.microsoft.com/office/powerpoint/2010/main" val="371745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350837" y="3866832"/>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j-lt"/>
              </a:defRPr>
            </a:lvl1pPr>
          </a:lstStyle>
          <a:p>
            <a:r>
              <a:rPr lang="en-US" dirty="0"/>
              <a:t>Demo</a:t>
            </a:r>
          </a:p>
        </p:txBody>
      </p:sp>
      <p:sp>
        <p:nvSpPr>
          <p:cNvPr id="22" name="Text Placeholder 4"/>
          <p:cNvSpPr>
            <a:spLocks noGrp="1"/>
          </p:cNvSpPr>
          <p:nvPr>
            <p:ph type="body" sz="quarter" idx="14" hasCustomPrompt="1"/>
          </p:nvPr>
        </p:nvSpPr>
        <p:spPr>
          <a:xfrm>
            <a:off x="2560637" y="4981895"/>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j-lt"/>
                <a:ea typeface="+mn-ea"/>
                <a:cs typeface="+mn-cs"/>
              </a:defRPr>
            </a:lvl1pPr>
          </a:lstStyle>
          <a:p>
            <a:pPr lvl="0"/>
            <a:r>
              <a:rPr lang="en-US" dirty="0"/>
              <a:t>Name</a:t>
            </a:r>
          </a:p>
        </p:txBody>
      </p:sp>
      <p:pic>
        <p:nvPicPr>
          <p:cNvPr id="7" name="Picture 7" descr="A close up of a logo&#10;&#10;Description automatically generated">
            <a:extLst>
              <a:ext uri="{FF2B5EF4-FFF2-40B4-BE49-F238E27FC236}">
                <a16:creationId xmlns:a16="http://schemas.microsoft.com/office/drawing/2014/main" id="{C0CA2091-83BC-430D-ABB0-B6F2AA4BC65A}"/>
              </a:ext>
            </a:extLst>
          </p:cNvPr>
          <p:cNvPicPr>
            <a:picLocks noChangeAspect="1"/>
          </p:cNvPicPr>
          <p:nvPr userDrawn="1"/>
        </p:nvPicPr>
        <p:blipFill>
          <a:blip r:embed="rId3"/>
          <a:stretch>
            <a:fillRect/>
          </a:stretch>
        </p:blipFill>
        <p:spPr>
          <a:xfrm>
            <a:off x="484005" y="5866993"/>
            <a:ext cx="1047891" cy="932223"/>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7" descr="A close up of a logo&#10;&#10;Description automatically generated">
            <a:extLst>
              <a:ext uri="{FF2B5EF4-FFF2-40B4-BE49-F238E27FC236}">
                <a16:creationId xmlns:a16="http://schemas.microsoft.com/office/drawing/2014/main" id="{2A927063-12CD-43E8-A2C1-705E7B33E7E2}"/>
              </a:ext>
            </a:extLst>
          </p:cNvPr>
          <p:cNvPicPr>
            <a:picLocks noChangeAspect="1"/>
          </p:cNvPicPr>
          <p:nvPr userDrawn="1"/>
        </p:nvPicPr>
        <p:blipFill>
          <a:blip r:embed="rId2"/>
          <a:stretch>
            <a:fillRect/>
          </a:stretch>
        </p:blipFill>
        <p:spPr>
          <a:xfrm>
            <a:off x="10942637" y="5859462"/>
            <a:ext cx="1047891" cy="932223"/>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rgbClr val="505050"/>
        </a:solidFill>
        <a:effectLst/>
      </p:bgPr>
    </p:bg>
    <p:spTree>
      <p:nvGrpSpPr>
        <p:cNvPr id="1" name=""/>
        <p:cNvGrpSpPr/>
        <p:nvPr/>
      </p:nvGrpSpPr>
      <p:grpSpPr>
        <a:xfrm>
          <a:off x="0" y="0"/>
          <a:ext cx="0" cy="0"/>
          <a:chOff x="0" y="0"/>
          <a:chExt cx="0" cy="0"/>
        </a:xfrm>
      </p:grpSpPr>
      <p:pic>
        <p:nvPicPr>
          <p:cNvPr id="4" name="Picture 2" descr="A close up of a logo&#10;&#10;Description automatically generated">
            <a:extLst>
              <a:ext uri="{FF2B5EF4-FFF2-40B4-BE49-F238E27FC236}">
                <a16:creationId xmlns:a16="http://schemas.microsoft.com/office/drawing/2014/main" id="{75E6E063-9B82-4299-8988-76E60F9D8F99}"/>
              </a:ext>
            </a:extLst>
          </p:cNvPr>
          <p:cNvPicPr>
            <a:picLocks noChangeAspect="1"/>
          </p:cNvPicPr>
          <p:nvPr userDrawn="1"/>
        </p:nvPicPr>
        <p:blipFill>
          <a:blip r:embed="rId2"/>
          <a:stretch>
            <a:fillRect/>
          </a:stretch>
        </p:blipFill>
        <p:spPr>
          <a:xfrm>
            <a:off x="2593974" y="-137726"/>
            <a:ext cx="7248525" cy="6448425"/>
          </a:xfrm>
          <a:prstGeom prst="rect">
            <a:avLst/>
          </a:prstGeom>
        </p:spPr>
      </p:pic>
    </p:spTree>
    <p:extLst>
      <p:ext uri="{BB962C8B-B14F-4D97-AF65-F5344CB8AC3E}">
        <p14:creationId xmlns:p14="http://schemas.microsoft.com/office/powerpoint/2010/main" val="1596795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5943599" cy="2092881"/>
          </a:xfrm>
        </p:spPr>
        <p:txBody>
          <a:bodyPr wrap="square">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59435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341"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249" r:id="rId15"/>
    <p:sldLayoutId id="2147484343" r:id="rId16"/>
    <p:sldLayoutId id="2147484344" r:id="rId17"/>
    <p:sldLayoutId id="2147484301" r:id="rId18"/>
    <p:sldLayoutId id="2147484252" r:id="rId19"/>
    <p:sldLayoutId id="2147484251" r:id="rId20"/>
    <p:sldLayoutId id="2147484254" r:id="rId21"/>
    <p:sldLayoutId id="2147484257" r:id="rId22"/>
    <p:sldLayoutId id="2147484258" r:id="rId23"/>
    <p:sldLayoutId id="2147484260" r:id="rId24"/>
    <p:sldLayoutId id="2147484299" r:id="rId25"/>
    <p:sldLayoutId id="2147484345" r:id="rId26"/>
    <p:sldLayoutId id="2147484263" r:id="rId27"/>
    <p:sldLayoutId id="2147484350" r:id="rId28"/>
    <p:sldLayoutId id="2147484351" r:id="rId29"/>
    <p:sldLayoutId id="2147484352" r:id="rId30"/>
    <p:sldLayoutId id="2147484353"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46" r:id="rId19"/>
    <p:sldLayoutId id="2147484347" r:id="rId20"/>
    <p:sldLayoutId id="214748433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tags" Target="../tags/tag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4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8.xml"/><Relationship Id="rId1" Type="http://schemas.openxmlformats.org/officeDocument/2006/relationships/tags" Target="../tags/tag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4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6.xml"/><Relationship Id="rId1" Type="http://schemas.openxmlformats.org/officeDocument/2006/relationships/tags" Target="../tags/tag1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8.xml"/><Relationship Id="rId1" Type="http://schemas.openxmlformats.org/officeDocument/2006/relationships/tags" Target="../tags/tag1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6.xml"/><Relationship Id="rId1" Type="http://schemas.openxmlformats.org/officeDocument/2006/relationships/tags" Target="../tags/tag1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8.xml"/><Relationship Id="rId1" Type="http://schemas.openxmlformats.org/officeDocument/2006/relationships/tags" Target="../tags/tag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4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tags" Target="../tags/tag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8.xml"/><Relationship Id="rId1" Type="http://schemas.openxmlformats.org/officeDocument/2006/relationships/tags" Target="../tags/tag21.xml"/><Relationship Id="rId4" Type="http://schemas.openxmlformats.org/officeDocument/2006/relationships/image" Target="../media/image24.gif"/></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4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6.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6.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6.xml"/><Relationship Id="rId1" Type="http://schemas.openxmlformats.org/officeDocument/2006/relationships/tags" Target="../tags/tag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8.xml"/><Relationship Id="rId1" Type="http://schemas.openxmlformats.org/officeDocument/2006/relationships/tags" Target="../tags/tag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8.xml"/><Relationship Id="rId1" Type="http://schemas.openxmlformats.org/officeDocument/2006/relationships/tags" Target="../tags/tag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4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4038" y="1363662"/>
            <a:ext cx="10159999" cy="2590802"/>
          </a:xfrm>
        </p:spPr>
        <p:txBody>
          <a:bodyPr/>
          <a:lstStyle/>
          <a:p>
            <a:r>
              <a:rPr lang="en-GB" dirty="0"/>
              <a:t>Mission: Azure Kubernetes Service</a:t>
            </a:r>
            <a:endParaRPr lang="en-US" dirty="0"/>
          </a:p>
        </p:txBody>
      </p:sp>
      <p:sp>
        <p:nvSpPr>
          <p:cNvPr id="5" name="Text Placeholder 4"/>
          <p:cNvSpPr>
            <a:spLocks noGrp="1"/>
          </p:cNvSpPr>
          <p:nvPr>
            <p:ph type="body" sz="quarter" idx="12"/>
          </p:nvPr>
        </p:nvSpPr>
        <p:spPr>
          <a:xfrm>
            <a:off x="554037" y="3955786"/>
            <a:ext cx="7873999" cy="1828007"/>
          </a:xfrm>
        </p:spPr>
        <p:txBody>
          <a:bodyPr/>
          <a:lstStyle/>
          <a:p>
            <a:r>
              <a:rPr lang="en-US" dirty="0"/>
              <a:t>Carlos Mendible - @cmendibl3</a:t>
            </a:r>
          </a:p>
        </p:txBody>
      </p:sp>
    </p:spTree>
    <p:custDataLst>
      <p:tags r:id="rId1"/>
    </p:custDataLst>
    <p:extLst>
      <p:ext uri="{BB962C8B-B14F-4D97-AF65-F5344CB8AC3E}">
        <p14:creationId xmlns:p14="http://schemas.microsoft.com/office/powerpoint/2010/main" val="2666902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49608-F59D-4751-9FA3-CDB2E858D295}"/>
              </a:ext>
            </a:extLst>
          </p:cNvPr>
          <p:cNvSpPr>
            <a:spLocks noGrp="1"/>
          </p:cNvSpPr>
          <p:nvPr>
            <p:ph type="body" sz="quarter" idx="10"/>
          </p:nvPr>
        </p:nvSpPr>
        <p:spPr/>
        <p:txBody>
          <a:bodyPr/>
          <a:lstStyle/>
          <a:p>
            <a:pPr algn="just"/>
            <a:r>
              <a:rPr lang="es-ES" dirty="0" err="1"/>
              <a:t>Extend</a:t>
            </a:r>
            <a:r>
              <a:rPr lang="es-ES" dirty="0"/>
              <a:t> </a:t>
            </a:r>
            <a:r>
              <a:rPr lang="es-ES" dirty="0" err="1"/>
              <a:t>the</a:t>
            </a:r>
            <a:r>
              <a:rPr lang="es-ES" dirty="0"/>
              <a:t> </a:t>
            </a:r>
            <a:r>
              <a:rPr lang="es-ES" dirty="0" err="1"/>
              <a:t>cluster</a:t>
            </a:r>
            <a:r>
              <a:rPr lang="es-ES" dirty="0"/>
              <a:t> </a:t>
            </a:r>
            <a:r>
              <a:rPr lang="es-ES" dirty="0" err="1"/>
              <a:t>installing</a:t>
            </a:r>
            <a:r>
              <a:rPr lang="es-ES" dirty="0"/>
              <a:t> </a:t>
            </a:r>
            <a:r>
              <a:rPr lang="es-ES" dirty="0" err="1"/>
              <a:t>the</a:t>
            </a:r>
            <a:r>
              <a:rPr lang="es-ES" dirty="0"/>
              <a:t> Virtual </a:t>
            </a:r>
            <a:r>
              <a:rPr lang="es-ES" dirty="0" err="1"/>
              <a:t>Kubelet</a:t>
            </a:r>
            <a:r>
              <a:rPr lang="es-ES" dirty="0"/>
              <a:t>.</a:t>
            </a:r>
          </a:p>
          <a:p>
            <a:pPr algn="just"/>
            <a:r>
              <a:rPr lang="es-ES" dirty="0"/>
              <a:t>ACI </a:t>
            </a:r>
            <a:r>
              <a:rPr lang="es-ES" dirty="0" err="1"/>
              <a:t>lets</a:t>
            </a:r>
            <a:r>
              <a:rPr lang="es-ES" dirty="0"/>
              <a:t> </a:t>
            </a:r>
            <a:r>
              <a:rPr lang="es-ES" dirty="0" err="1"/>
              <a:t>you</a:t>
            </a:r>
            <a:r>
              <a:rPr lang="es-ES" dirty="0"/>
              <a:t> </a:t>
            </a:r>
            <a:r>
              <a:rPr lang="es-ES" dirty="0" err="1"/>
              <a:t>quickly</a:t>
            </a:r>
            <a:r>
              <a:rPr lang="es-ES" dirty="0"/>
              <a:t> </a:t>
            </a:r>
            <a:r>
              <a:rPr lang="es-ES" dirty="0" err="1"/>
              <a:t>deploy</a:t>
            </a:r>
            <a:r>
              <a:rPr lang="es-ES" dirty="0"/>
              <a:t> container </a:t>
            </a:r>
            <a:r>
              <a:rPr lang="es-ES" dirty="0" err="1"/>
              <a:t>instances</a:t>
            </a:r>
            <a:r>
              <a:rPr lang="es-ES" dirty="0"/>
              <a:t> </a:t>
            </a:r>
            <a:r>
              <a:rPr lang="es-ES" dirty="0" err="1"/>
              <a:t>without</a:t>
            </a:r>
            <a:r>
              <a:rPr lang="es-ES" dirty="0"/>
              <a:t> </a:t>
            </a:r>
            <a:r>
              <a:rPr lang="es-ES" dirty="0" err="1"/>
              <a:t>additional</a:t>
            </a:r>
            <a:r>
              <a:rPr lang="es-ES" dirty="0"/>
              <a:t> </a:t>
            </a:r>
            <a:r>
              <a:rPr lang="es-ES" dirty="0" err="1"/>
              <a:t>infrastructure</a:t>
            </a:r>
            <a:r>
              <a:rPr lang="es-ES" dirty="0"/>
              <a:t> </a:t>
            </a:r>
            <a:r>
              <a:rPr lang="es-ES" dirty="0" err="1"/>
              <a:t>overhead</a:t>
            </a:r>
            <a:r>
              <a:rPr lang="es-ES" dirty="0"/>
              <a:t>. </a:t>
            </a:r>
          </a:p>
        </p:txBody>
      </p:sp>
      <p:sp>
        <p:nvSpPr>
          <p:cNvPr id="2" name="Título 1"/>
          <p:cNvSpPr>
            <a:spLocks noGrp="1"/>
          </p:cNvSpPr>
          <p:nvPr>
            <p:ph type="title"/>
          </p:nvPr>
        </p:nvSpPr>
        <p:spPr/>
        <p:txBody>
          <a:bodyPr>
            <a:normAutofit/>
          </a:bodyPr>
          <a:lstStyle/>
          <a:p>
            <a:r>
              <a:rPr lang="en-US" dirty="0"/>
              <a:t>AKS: Burst out with ACI</a:t>
            </a:r>
            <a:endParaRPr lang="es-ES" dirty="0"/>
          </a:p>
        </p:txBody>
      </p:sp>
      <p:pic>
        <p:nvPicPr>
          <p:cNvPr id="4098" name="Picture 2" descr="Kubernetes burst scaling to ACI">
            <a:extLst>
              <a:ext uri="{FF2B5EF4-FFF2-40B4-BE49-F238E27FC236}">
                <a16:creationId xmlns:a16="http://schemas.microsoft.com/office/drawing/2014/main" id="{55A28591-8C6D-4CF9-9378-FF6043CCB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3555" y="3924917"/>
            <a:ext cx="6489365" cy="21857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65332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7" name="Subtitle 6">
            <a:extLst>
              <a:ext uri="{FF2B5EF4-FFF2-40B4-BE49-F238E27FC236}">
                <a16:creationId xmlns:a16="http://schemas.microsoft.com/office/drawing/2014/main" id="{39370DE4-2F6A-47D9-8243-81AEF991CB04}"/>
              </a:ext>
            </a:extLst>
          </p:cNvPr>
          <p:cNvSpPr>
            <a:spLocks noGrp="1"/>
          </p:cNvSpPr>
          <p:nvPr>
            <p:ph type="body" sz="quarter" idx="14"/>
          </p:nvPr>
        </p:nvSpPr>
        <p:spPr/>
        <p:txBody>
          <a:bodyPr/>
          <a:lstStyle/>
          <a:p>
            <a:r>
              <a:rPr lang="en-GB" dirty="0"/>
              <a:t>virtual-</a:t>
            </a:r>
            <a:r>
              <a:rPr lang="en-GB" dirty="0" err="1"/>
              <a:t>kubelet</a:t>
            </a:r>
            <a:r>
              <a:rPr lang="en-GB" dirty="0"/>
              <a:t> &amp; ACI</a:t>
            </a:r>
          </a:p>
        </p:txBody>
      </p:sp>
      <p:pic>
        <p:nvPicPr>
          <p:cNvPr id="10242" name="Picture 2" descr="Image result for mission impossible">
            <a:extLst>
              <a:ext uri="{FF2B5EF4-FFF2-40B4-BE49-F238E27FC236}">
                <a16:creationId xmlns:a16="http://schemas.microsoft.com/office/drawing/2014/main" id="{BCBA2064-B6EF-40EE-97F1-5A1BE8AFE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5" y="-84138"/>
            <a:ext cx="12448180" cy="48139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2904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
        <p:nvSpPr>
          <p:cNvPr id="2" name="Título 1"/>
          <p:cNvSpPr>
            <a:spLocks noGrp="1"/>
          </p:cNvSpPr>
          <p:nvPr>
            <p:ph type="title"/>
          </p:nvPr>
        </p:nvSpPr>
        <p:spPr/>
        <p:txBody>
          <a:bodyPr/>
          <a:lstStyle/>
          <a:p>
            <a:r>
              <a:rPr lang="es-ES" dirty="0"/>
              <a:t>AKS: </a:t>
            </a:r>
            <a:r>
              <a:rPr lang="es-ES" dirty="0" err="1"/>
              <a:t>Monitoring</a:t>
            </a:r>
            <a:r>
              <a:rPr lang="es-ES" dirty="0"/>
              <a:t> and </a:t>
            </a:r>
            <a:r>
              <a:rPr lang="es-ES" dirty="0" err="1"/>
              <a:t>Logging</a:t>
            </a:r>
            <a:endParaRPr lang="es-ES" dirty="0"/>
          </a:p>
        </p:txBody>
      </p:sp>
      <p:sp>
        <p:nvSpPr>
          <p:cNvPr id="10" name="Content Placeholder 9">
            <a:extLst>
              <a:ext uri="{FF2B5EF4-FFF2-40B4-BE49-F238E27FC236}">
                <a16:creationId xmlns:a16="http://schemas.microsoft.com/office/drawing/2014/main" id="{120ADEB8-5D41-4780-A1F2-E162DBE25BB2}"/>
              </a:ext>
            </a:extLst>
          </p:cNvPr>
          <p:cNvSpPr>
            <a:spLocks noGrp="1"/>
          </p:cNvSpPr>
          <p:nvPr>
            <p:ph type="body" sz="quarter" idx="10"/>
          </p:nvPr>
        </p:nvSpPr>
        <p:spPr>
          <a:xfrm>
            <a:off x="274639" y="1212849"/>
            <a:ext cx="6781798" cy="3902607"/>
          </a:xfrm>
        </p:spPr>
        <p:txBody>
          <a:bodyPr/>
          <a:lstStyle/>
          <a:p>
            <a:r>
              <a:rPr lang="en-US" dirty="0"/>
              <a:t>Requires Log Analytics Workspace.</a:t>
            </a:r>
          </a:p>
          <a:p>
            <a:r>
              <a:rPr lang="en-US" dirty="0"/>
              <a:t>Deploys a </a:t>
            </a:r>
            <a:r>
              <a:rPr lang="en-US" dirty="0" err="1"/>
              <a:t>DaemonSet</a:t>
            </a:r>
            <a:r>
              <a:rPr lang="en-US" dirty="0"/>
              <a:t> inside the cluster.</a:t>
            </a:r>
          </a:p>
          <a:p>
            <a:r>
              <a:rPr lang="en-US" dirty="0"/>
              <a:t>Grafana Integration</a:t>
            </a:r>
          </a:p>
          <a:p>
            <a:endParaRPr lang="es-ES" dirty="0"/>
          </a:p>
          <a:p>
            <a:endParaRPr lang="en-GB" dirty="0"/>
          </a:p>
        </p:txBody>
      </p:sp>
      <p:pic>
        <p:nvPicPr>
          <p:cNvPr id="12" name="Content Placeholder 11">
            <a:extLst>
              <a:ext uri="{FF2B5EF4-FFF2-40B4-BE49-F238E27FC236}">
                <a16:creationId xmlns:a16="http://schemas.microsoft.com/office/drawing/2014/main" id="{907D4D98-8722-4070-96D1-27D1AAD84A8E}"/>
              </a:ext>
            </a:extLst>
          </p:cNvPr>
          <p:cNvPicPr>
            <a:picLocks noGrp="1" noChangeAspect="1"/>
          </p:cNvPicPr>
          <p:nvPr>
            <p:ph sz="half" idx="4294967295"/>
          </p:nvPr>
        </p:nvPicPr>
        <p:blipFill>
          <a:blip r:embed="rId4"/>
          <a:stretch>
            <a:fillRect/>
          </a:stretch>
        </p:blipFill>
        <p:spPr>
          <a:xfrm>
            <a:off x="7285037" y="3268662"/>
            <a:ext cx="3886200" cy="3146425"/>
          </a:xfrm>
          <a:prstGeom prst="rect">
            <a:avLst/>
          </a:prstGeom>
        </p:spPr>
      </p:pic>
    </p:spTree>
    <p:custDataLst>
      <p:tags r:id="rId1"/>
    </p:custDataLst>
    <p:extLst>
      <p:ext uri="{BB962C8B-B14F-4D97-AF65-F5344CB8AC3E}">
        <p14:creationId xmlns:p14="http://schemas.microsoft.com/office/powerpoint/2010/main" val="28925159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CA2DEFF5-B198-4CCC-8874-2AD59367A899}"/>
              </a:ext>
            </a:extLst>
          </p:cNvPr>
          <p:cNvSpPr>
            <a:spLocks noGrp="1"/>
          </p:cNvSpPr>
          <p:nvPr>
            <p:ph type="body" sz="quarter" idx="14"/>
          </p:nvPr>
        </p:nvSpPr>
        <p:spPr/>
        <p:txBody>
          <a:bodyPr/>
          <a:lstStyle/>
          <a:p>
            <a:r>
              <a:rPr lang="en-GB" dirty="0"/>
              <a:t>Monitoring and Grafana Integration</a:t>
            </a:r>
          </a:p>
        </p:txBody>
      </p:sp>
      <p:pic>
        <p:nvPicPr>
          <p:cNvPr id="11266" name="Picture 2" descr="Image result for mission impossible monitor">
            <a:extLst>
              <a:ext uri="{FF2B5EF4-FFF2-40B4-BE49-F238E27FC236}">
                <a16:creationId xmlns:a16="http://schemas.microsoft.com/office/drawing/2014/main" id="{A7977614-583B-476A-B9C9-6E780C50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425098"/>
            <a:ext cx="12434711" cy="52433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98735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5E9E5-7396-42D3-88E3-11DF011E7009}"/>
              </a:ext>
            </a:extLst>
          </p:cNvPr>
          <p:cNvSpPr>
            <a:spLocks noGrp="1"/>
          </p:cNvSpPr>
          <p:nvPr>
            <p:ph type="body" sz="quarter" idx="10"/>
          </p:nvPr>
        </p:nvSpPr>
        <p:spPr/>
        <p:txBody>
          <a:bodyPr/>
          <a:lstStyle/>
          <a:p>
            <a:r>
              <a:rPr lang="en-US" dirty="0"/>
              <a:t>Provides granular filtering of the actions that users can perform, using role-based access controls (RBAC). </a:t>
            </a:r>
          </a:p>
          <a:p>
            <a:r>
              <a:rPr lang="en-US" dirty="0"/>
              <a:t>Assign AAD groups to roles. </a:t>
            </a:r>
          </a:p>
        </p:txBody>
      </p:sp>
      <p:sp>
        <p:nvSpPr>
          <p:cNvPr id="5" name="Título 4"/>
          <p:cNvSpPr>
            <a:spLocks noGrp="1"/>
          </p:cNvSpPr>
          <p:nvPr>
            <p:ph type="title"/>
          </p:nvPr>
        </p:nvSpPr>
        <p:spPr/>
        <p:txBody>
          <a:bodyPr/>
          <a:lstStyle/>
          <a:p>
            <a:r>
              <a:rPr lang="en-US" dirty="0"/>
              <a:t>AKS: AAD Integration</a:t>
            </a:r>
            <a:endParaRPr lang="es-ES" dirty="0"/>
          </a:p>
        </p:txBody>
      </p:sp>
      <p:pic>
        <p:nvPicPr>
          <p:cNvPr id="5122" name="Picture 2" descr="Azure Active Directory integration for AKS clusters">
            <a:extLst>
              <a:ext uri="{FF2B5EF4-FFF2-40B4-BE49-F238E27FC236}">
                <a16:creationId xmlns:a16="http://schemas.microsoft.com/office/drawing/2014/main" id="{12E4FE85-9215-4CDC-AB36-9282B90DA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831" y="3982360"/>
            <a:ext cx="7052813" cy="24966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774023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type="body" sz="quarter" idx="10"/>
          </p:nvPr>
        </p:nvSpPr>
        <p:spPr/>
        <p:txBody>
          <a:bodyPr/>
          <a:lstStyle/>
          <a:p>
            <a:pPr marL="291436" indent="-291436"/>
            <a:r>
              <a:rPr lang="en-US" dirty="0"/>
              <a:t>All pods in an AKS cluster can send and receive traffic without limitations, by default</a:t>
            </a:r>
          </a:p>
          <a:p>
            <a:pPr marL="291436" indent="-291436"/>
            <a:r>
              <a:rPr lang="en-US" dirty="0"/>
              <a:t>Secure traffic between pods using network policies</a:t>
            </a:r>
          </a:p>
          <a:p>
            <a:pPr marL="291436" indent="-291436"/>
            <a:r>
              <a:rPr lang="en-US" dirty="0"/>
              <a:t>Choose to allow or deny traffic based on settings like assigned labels, namespace, or traffic port</a:t>
            </a:r>
            <a:endParaRPr lang="en-GB" dirty="0"/>
          </a:p>
        </p:txBody>
      </p:sp>
      <p:pic>
        <p:nvPicPr>
          <p:cNvPr id="28" name="Content Placeholder 27">
            <a:extLst>
              <a:ext uri="{FF2B5EF4-FFF2-40B4-BE49-F238E27FC236}">
                <a16:creationId xmlns:a16="http://schemas.microsoft.com/office/drawing/2014/main" id="{70804DB2-6033-41FF-B5C9-D7D2C09B3CEE}"/>
              </a:ext>
            </a:extLst>
          </p:cNvPr>
          <p:cNvPicPr>
            <a:picLocks noGrp="1" noChangeAspect="1"/>
          </p:cNvPicPr>
          <p:nvPr>
            <p:ph sz="half" idx="4294967295"/>
          </p:nvPr>
        </p:nvPicPr>
        <p:blipFill>
          <a:blip r:embed="rId4"/>
          <a:stretch>
            <a:fillRect/>
          </a:stretch>
        </p:blipFill>
        <p:spPr>
          <a:xfrm>
            <a:off x="6827837" y="2285578"/>
            <a:ext cx="4259262" cy="2705100"/>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6700" y="1311714"/>
            <a:ext cx="11491940" cy="302263"/>
          </a:xfrm>
          <a:prstGeom prst="rect">
            <a:avLst/>
          </a:prstGeom>
          <a:noFill/>
        </p:spPr>
        <p:txBody>
          <a:bodyPr wrap="square" rtlCol="0">
            <a:spAutoFit/>
          </a:bodyPr>
          <a:lstStyle/>
          <a:p>
            <a:endParaRPr lang="es-ES" sz="1326" b="1">
              <a:solidFill>
                <a:schemeClr val="tx1">
                  <a:lumMod val="65000"/>
                  <a:lumOff val="35000"/>
                </a:schemeClr>
              </a:solidFill>
              <a:latin typeface="+mj-lt"/>
              <a:ea typeface="Lato Regular"/>
              <a:cs typeface="Lato Regular"/>
            </a:endParaRPr>
          </a:p>
        </p:txBody>
      </p:sp>
    </p:spTree>
    <p:custDataLst>
      <p:tags r:id="rId1"/>
    </p:custDataLst>
    <p:extLst>
      <p:ext uri="{BB962C8B-B14F-4D97-AF65-F5344CB8AC3E}">
        <p14:creationId xmlns:p14="http://schemas.microsoft.com/office/powerpoint/2010/main" val="31077187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E3525-ADA1-42EA-BBAB-84BE621C82A4}"/>
              </a:ext>
            </a:extLst>
          </p:cNvPr>
          <p:cNvSpPr>
            <a:spLocks noGrp="1"/>
          </p:cNvSpPr>
          <p:nvPr>
            <p:ph type="body" sz="quarter" idx="10"/>
          </p:nvPr>
        </p:nvSpPr>
        <p:spPr>
          <a:xfrm>
            <a:off x="274638" y="1212850"/>
            <a:ext cx="9524999" cy="5650778"/>
          </a:xfrm>
        </p:spPr>
        <p:txBody>
          <a:bodyPr/>
          <a:lstStyle/>
          <a:p>
            <a:r>
              <a:rPr lang="en-US" dirty="0"/>
              <a:t>AKS HTTP application routing feature: Azure platform creates the Ingress controller and an External-DNS </a:t>
            </a:r>
          </a:p>
          <a:p>
            <a:r>
              <a:rPr lang="en-US" dirty="0"/>
              <a:t>Use NGINX + Let's Encrypt</a:t>
            </a:r>
          </a:p>
          <a:p>
            <a:pPr lvl="1"/>
            <a:r>
              <a:rPr lang="en-US" dirty="0"/>
              <a:t>SSL/TLS termination</a:t>
            </a:r>
          </a:p>
          <a:p>
            <a:r>
              <a:rPr lang="en-US" dirty="0"/>
              <a:t>Azure Application Gateway Ingress Controller</a:t>
            </a:r>
          </a:p>
          <a:p>
            <a:pPr lvl="1"/>
            <a:r>
              <a:rPr lang="en-US" dirty="0"/>
              <a:t>WAF</a:t>
            </a:r>
          </a:p>
          <a:p>
            <a:pPr lvl="1"/>
            <a:r>
              <a:rPr lang="en-US" dirty="0"/>
              <a:t>Pod Managed Identity</a:t>
            </a:r>
          </a:p>
          <a:p>
            <a:endParaRPr lang="en-GB" dirty="0"/>
          </a:p>
        </p:txBody>
      </p:sp>
      <p:sp>
        <p:nvSpPr>
          <p:cNvPr id="2" name="Título 1"/>
          <p:cNvSpPr>
            <a:spLocks noGrp="1"/>
          </p:cNvSpPr>
          <p:nvPr>
            <p:ph type="title"/>
          </p:nvPr>
        </p:nvSpPr>
        <p:spPr/>
        <p:txBody>
          <a:bodyPr/>
          <a:lstStyle/>
          <a:p>
            <a:r>
              <a:rPr lang="en-US" dirty="0"/>
              <a:t>AKS: Ingress Controllers</a:t>
            </a:r>
            <a:endParaRPr lang="es-ES"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637" y="3928870"/>
            <a:ext cx="3343858" cy="2770381"/>
          </a:xfrm>
          <a:prstGeom prst="rect">
            <a:avLst/>
          </a:prstGeom>
        </p:spPr>
      </p:pic>
    </p:spTree>
    <p:custDataLst>
      <p:tags r:id="rId1"/>
    </p:custDataLst>
    <p:extLst>
      <p:ext uri="{BB962C8B-B14F-4D97-AF65-F5344CB8AC3E}">
        <p14:creationId xmlns:p14="http://schemas.microsoft.com/office/powerpoint/2010/main" val="42407766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30F371-1773-4316-BBA0-496B14DD4876}"/>
              </a:ext>
            </a:extLst>
          </p:cNvPr>
          <p:cNvSpPr>
            <a:spLocks noGrp="1"/>
          </p:cNvSpPr>
          <p:nvPr>
            <p:ph type="body" sz="quarter" idx="10"/>
          </p:nvPr>
        </p:nvSpPr>
        <p:spPr>
          <a:xfrm>
            <a:off x="274638" y="1212850"/>
            <a:ext cx="7238999" cy="5103812"/>
          </a:xfrm>
        </p:spPr>
        <p:txBody>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p:txBody>
      </p:sp>
      <p:sp>
        <p:nvSpPr>
          <p:cNvPr id="2" name="Título 1"/>
          <p:cNvSpPr>
            <a:spLocks noGrp="1"/>
          </p:cNvSpPr>
          <p:nvPr>
            <p:ph type="title"/>
          </p:nvPr>
        </p:nvSpPr>
        <p:spPr/>
        <p:txBody>
          <a:bodyPr/>
          <a:lstStyle/>
          <a:p>
            <a:r>
              <a:rPr lang="es-ES" dirty="0"/>
              <a:t>AKS: </a:t>
            </a:r>
            <a:r>
              <a:rPr lang="es-ES" dirty="0" err="1"/>
              <a:t>Secrets</a:t>
            </a:r>
            <a:endParaRPr lang="es-ES"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5" name="Imagen 4"/>
          <p:cNvPicPr>
            <a:picLocks noChangeAspect="1"/>
          </p:cNvPicPr>
          <p:nvPr/>
        </p:nvPicPr>
        <p:blipFill>
          <a:blip r:embed="rId4"/>
          <a:stretch>
            <a:fillRect/>
          </a:stretch>
        </p:blipFill>
        <p:spPr>
          <a:xfrm>
            <a:off x="7589837" y="2307563"/>
            <a:ext cx="3885847" cy="2914385"/>
          </a:xfrm>
          <a:prstGeom prst="rect">
            <a:avLst/>
          </a:prstGeom>
        </p:spPr>
      </p:pic>
    </p:spTree>
    <p:custDataLst>
      <p:tags r:id="rId1"/>
    </p:custDataLst>
    <p:extLst>
      <p:ext uri="{BB962C8B-B14F-4D97-AF65-F5344CB8AC3E}">
        <p14:creationId xmlns:p14="http://schemas.microsoft.com/office/powerpoint/2010/main" val="4959819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AKS: Use </a:t>
            </a:r>
            <a:r>
              <a:rPr lang="es-ES" dirty="0" err="1"/>
              <a:t>pod</a:t>
            </a:r>
            <a:r>
              <a:rPr lang="es-ES" dirty="0"/>
              <a:t> </a:t>
            </a:r>
            <a:r>
              <a:rPr lang="es-ES" dirty="0" err="1"/>
              <a:t>managed</a:t>
            </a:r>
            <a:r>
              <a:rPr lang="es-ES" dirty="0"/>
              <a:t> </a:t>
            </a:r>
            <a:r>
              <a:rPr lang="es-ES" dirty="0" err="1"/>
              <a:t>identities</a:t>
            </a:r>
            <a:endParaRPr lang="es-ES" dirty="0"/>
          </a:p>
        </p:txBody>
      </p:sp>
      <p:sp>
        <p:nvSpPr>
          <p:cNvPr id="3" name="Content Placeholder 2">
            <a:extLst>
              <a:ext uri="{FF2B5EF4-FFF2-40B4-BE49-F238E27FC236}">
                <a16:creationId xmlns:a16="http://schemas.microsoft.com/office/drawing/2014/main" id="{9AAB1FF7-7D5C-4A38-9C7E-E19FC59FC2AB}"/>
              </a:ext>
            </a:extLst>
          </p:cNvPr>
          <p:cNvSpPr>
            <a:spLocks noGrp="1"/>
          </p:cNvSpPr>
          <p:nvPr>
            <p:ph type="body" sz="quarter" idx="10"/>
          </p:nvPr>
        </p:nvSpPr>
        <p:spPr>
          <a:xfrm>
            <a:off x="274639" y="1212849"/>
            <a:ext cx="6172198" cy="5408613"/>
          </a:xfrm>
        </p:spPr>
        <p:txBody>
          <a:bodyPr>
            <a:normAutofit/>
          </a:bodyPr>
          <a:lstStyle/>
          <a:p>
            <a:r>
              <a:rPr lang="en-US" dirty="0"/>
              <a:t>The pod is assigned an Azure Identity that lets them authenticate to Azure Active Directory and receive a digital token. </a:t>
            </a:r>
          </a:p>
          <a:p>
            <a:r>
              <a:rPr lang="en-US" dirty="0"/>
              <a:t>The digital token can be presented to other Azure services that check if the pod is authorized to access the service and perform the required actions.</a:t>
            </a:r>
          </a:p>
          <a:p>
            <a:endParaRPr lang="en-GB"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sz="half" idx="4294967295"/>
          </p:nvPr>
        </p:nvPicPr>
        <p:blipFill>
          <a:blip r:embed="rId4"/>
          <a:stretch>
            <a:fillRect/>
          </a:stretch>
        </p:blipFill>
        <p:spPr>
          <a:xfrm>
            <a:off x="6523037" y="2319709"/>
            <a:ext cx="5133975" cy="2636838"/>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1646176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126C-C57C-4D94-A2DE-36FB6CB9750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17A89A66-0921-4BDF-96B9-CE49BD6D48EE}"/>
              </a:ext>
            </a:extLst>
          </p:cNvPr>
          <p:cNvSpPr>
            <a:spLocks noGrp="1"/>
          </p:cNvSpPr>
          <p:nvPr>
            <p:ph type="body" sz="quarter" idx="14"/>
          </p:nvPr>
        </p:nvSpPr>
        <p:spPr/>
        <p:txBody>
          <a:bodyPr/>
          <a:lstStyle/>
          <a:p>
            <a:r>
              <a:rPr lang="es-ES" dirty="0" err="1"/>
              <a:t>KeyVault</a:t>
            </a:r>
            <a:r>
              <a:rPr lang="es-ES" dirty="0"/>
              <a:t>: </a:t>
            </a:r>
            <a:r>
              <a:rPr lang="es-ES" dirty="0" err="1"/>
              <a:t>Pod</a:t>
            </a:r>
            <a:r>
              <a:rPr lang="es-ES" dirty="0"/>
              <a:t> </a:t>
            </a:r>
            <a:r>
              <a:rPr lang="es-ES" dirty="0" err="1"/>
              <a:t>Managed</a:t>
            </a:r>
            <a:r>
              <a:rPr lang="es-ES" dirty="0"/>
              <a:t> </a:t>
            </a:r>
            <a:r>
              <a:rPr lang="es-ES" dirty="0" err="1"/>
              <a:t>Identity</a:t>
            </a:r>
            <a:endParaRPr lang="en-GB" dirty="0"/>
          </a:p>
        </p:txBody>
      </p:sp>
      <p:pic>
        <p:nvPicPr>
          <p:cNvPr id="11" name="Picture 4" descr="Image result for mission impossible">
            <a:extLst>
              <a:ext uri="{FF2B5EF4-FFF2-40B4-BE49-F238E27FC236}">
                <a16:creationId xmlns:a16="http://schemas.microsoft.com/office/drawing/2014/main" id="{B47D84C4-2CBC-4FEB-B427-7D0ADFA7B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608"/>
            <a:ext cx="12434711" cy="509855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81787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7279C-691A-45ED-A799-099FB3687CB5}"/>
              </a:ext>
            </a:extLst>
          </p:cNvPr>
          <p:cNvSpPr>
            <a:spLocks noGrp="1"/>
          </p:cNvSpPr>
          <p:nvPr>
            <p:ph type="body" sz="quarter" idx="10"/>
          </p:nvPr>
        </p:nvSpPr>
        <p:spPr>
          <a:xfrm>
            <a:off x="274638" y="1212850"/>
            <a:ext cx="11887200" cy="5021311"/>
          </a:xfrm>
        </p:spPr>
        <p:txBody>
          <a:bodyPr/>
          <a:lstStyle/>
          <a:p>
            <a:pPr marL="174862" indent="-174862" algn="just"/>
            <a:r>
              <a:rPr lang="en-US" dirty="0"/>
              <a:t>Cluster master nodes provide the core Kubernetes services and orchestration of application workloads &amp; are </a:t>
            </a:r>
            <a:r>
              <a:rPr lang="en-US" b="1" dirty="0"/>
              <a:t>managed by Azure</a:t>
            </a:r>
          </a:p>
          <a:p>
            <a:pPr marL="174862" indent="-174862" algn="just"/>
            <a:r>
              <a:rPr lang="en-US" dirty="0"/>
              <a:t>You cannot access the master nodes directly</a:t>
            </a:r>
          </a:p>
          <a:p>
            <a:pPr marL="174862" indent="-174862" algn="just"/>
            <a:r>
              <a:rPr lang="en-US" dirty="0"/>
              <a:t>Custom Ubuntu flavor</a:t>
            </a:r>
          </a:p>
          <a:p>
            <a:pPr marL="174862" indent="-174862" algn="just"/>
            <a:r>
              <a:rPr lang="en-US" dirty="0"/>
              <a:t>4 minor versions of k8s</a:t>
            </a:r>
          </a:p>
          <a:p>
            <a:pPr marL="174862" indent="-174862" algn="just"/>
            <a:endParaRPr lang="en-US" sz="2754" dirty="0"/>
          </a:p>
          <a:p>
            <a:pPr algn="just"/>
            <a:endParaRPr lang="en-GB" dirty="0"/>
          </a:p>
        </p:txBody>
      </p:sp>
      <p:sp>
        <p:nvSpPr>
          <p:cNvPr id="2" name="Título 1"/>
          <p:cNvSpPr>
            <a:spLocks noGrp="1"/>
          </p:cNvSpPr>
          <p:nvPr>
            <p:ph type="title"/>
          </p:nvPr>
        </p:nvSpPr>
        <p:spPr/>
        <p:txBody>
          <a:bodyPr/>
          <a:lstStyle/>
          <a:p>
            <a:r>
              <a:rPr lang="en-US" dirty="0"/>
              <a:t>AKS: Architecture</a:t>
            </a:r>
            <a:endParaRPr lang="es-ES" dirty="0"/>
          </a:p>
        </p:txBody>
      </p:sp>
      <p:pic>
        <p:nvPicPr>
          <p:cNvPr id="1026" name="Picture 2" descr="Kubernetes cluster master and node components">
            <a:extLst>
              <a:ext uri="{FF2B5EF4-FFF2-40B4-BE49-F238E27FC236}">
                <a16:creationId xmlns:a16="http://schemas.microsoft.com/office/drawing/2014/main" id="{D532A95A-A19F-4F3C-AE11-86869B417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837" y="4335462"/>
            <a:ext cx="6149353" cy="21080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41584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AZDS (Preview)</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type="body" sz="quarter" idx="10"/>
          </p:nvPr>
        </p:nvSpPr>
        <p:spPr>
          <a:xfrm>
            <a:off x="274639" y="1212849"/>
            <a:ext cx="6400798" cy="5332413"/>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pic>
        <p:nvPicPr>
          <p:cNvPr id="17" name="Content Placeholder 16">
            <a:extLst>
              <a:ext uri="{FF2B5EF4-FFF2-40B4-BE49-F238E27FC236}">
                <a16:creationId xmlns:a16="http://schemas.microsoft.com/office/drawing/2014/main" id="{23B48A44-C384-4467-99F9-383F87D52EF8}"/>
              </a:ext>
            </a:extLst>
          </p:cNvPr>
          <p:cNvPicPr>
            <a:picLocks noGrp="1" noChangeAspect="1"/>
          </p:cNvPicPr>
          <p:nvPr>
            <p:ph sz="half" idx="4294967295"/>
          </p:nvPr>
        </p:nvPicPr>
        <p:blipFill>
          <a:blip r:embed="rId4"/>
          <a:stretch>
            <a:fillRect/>
          </a:stretch>
        </p:blipFill>
        <p:spPr>
          <a:xfrm>
            <a:off x="6751637" y="2609428"/>
            <a:ext cx="5133975" cy="2057400"/>
          </a:xfr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23651580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0" name="Subtitle 6">
            <a:extLst>
              <a:ext uri="{FF2B5EF4-FFF2-40B4-BE49-F238E27FC236}">
                <a16:creationId xmlns:a16="http://schemas.microsoft.com/office/drawing/2014/main" id="{86196061-D90F-4204-8963-340BCEEEDF58}"/>
              </a:ext>
            </a:extLst>
          </p:cNvPr>
          <p:cNvSpPr>
            <a:spLocks noGrp="1"/>
          </p:cNvSpPr>
          <p:nvPr>
            <p:ph type="body" sz="quarter" idx="14"/>
          </p:nvPr>
        </p:nvSpPr>
        <p:spPr/>
        <p:txBody>
          <a:bodyPr/>
          <a:lstStyle/>
          <a:p>
            <a:r>
              <a:rPr lang="en-GB" dirty="0"/>
              <a:t>Azure Dev Spaces</a:t>
            </a:r>
          </a:p>
        </p:txBody>
      </p:sp>
      <p:pic>
        <p:nvPicPr>
          <p:cNvPr id="14" name="Picture 13">
            <a:extLst>
              <a:ext uri="{FF2B5EF4-FFF2-40B4-BE49-F238E27FC236}">
                <a16:creationId xmlns:a16="http://schemas.microsoft.com/office/drawing/2014/main" id="{EAF2BA24-C92C-407E-9B9D-9C0BF646D497}"/>
              </a:ext>
            </a:extLst>
          </p:cNvPr>
          <p:cNvPicPr>
            <a:picLocks noChangeAspect="1"/>
          </p:cNvPicPr>
          <p:nvPr/>
        </p:nvPicPr>
        <p:blipFill>
          <a:blip r:embed="rId3"/>
          <a:stretch>
            <a:fillRect/>
          </a:stretch>
        </p:blipFill>
        <p:spPr>
          <a:xfrm>
            <a:off x="882" y="-769938"/>
            <a:ext cx="12434711" cy="5512512"/>
          </a:xfrm>
          <a:prstGeom prst="rect">
            <a:avLst/>
          </a:prstGeom>
        </p:spPr>
      </p:pic>
    </p:spTree>
    <p:custDataLst>
      <p:tags r:id="rId1"/>
    </p:custDataLst>
    <p:extLst>
      <p:ext uri="{BB962C8B-B14F-4D97-AF65-F5344CB8AC3E}">
        <p14:creationId xmlns:p14="http://schemas.microsoft.com/office/powerpoint/2010/main" val="4016588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pic>
        <p:nvPicPr>
          <p:cNvPr id="4" name="Picture 3">
            <a:extLst>
              <a:ext uri="{FF2B5EF4-FFF2-40B4-BE49-F238E27FC236}">
                <a16:creationId xmlns:a16="http://schemas.microsoft.com/office/drawing/2014/main" id="{902E3C8C-F768-4E7A-A655-CC2DB05D2E07}"/>
              </a:ext>
            </a:extLst>
          </p:cNvPr>
          <p:cNvPicPr>
            <a:picLocks noChangeAspect="1"/>
          </p:cNvPicPr>
          <p:nvPr/>
        </p:nvPicPr>
        <p:blipFill>
          <a:blip r:embed="rId3"/>
          <a:stretch>
            <a:fillRect/>
          </a:stretch>
        </p:blipFill>
        <p:spPr>
          <a:xfrm>
            <a:off x="4789487" y="1820862"/>
            <a:ext cx="2857500" cy="3714750"/>
          </a:xfrm>
          <a:prstGeom prst="rect">
            <a:avLst/>
          </a:prstGeom>
        </p:spPr>
      </p:pic>
    </p:spTree>
    <p:custDataLst>
      <p:tags r:id="rId1"/>
    </p:custDataLst>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4089841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76D790-B189-4F90-A8BA-C7A4DFF348F9}"/>
              </a:ext>
            </a:extLst>
          </p:cNvPr>
          <p:cNvSpPr>
            <a:spLocks noGrp="1"/>
          </p:cNvSpPr>
          <p:nvPr>
            <p:ph type="body" sz="quarter" idx="10"/>
          </p:nvPr>
        </p:nvSpPr>
        <p:spPr>
          <a:xfrm>
            <a:off x="274638" y="1212850"/>
            <a:ext cx="11887200" cy="4124206"/>
          </a:xfrm>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
        <p:nvSpPr>
          <p:cNvPr id="8" name="Título 7"/>
          <p:cNvSpPr>
            <a:spLocks noGrp="1"/>
          </p:cNvSpPr>
          <p:nvPr>
            <p:ph type="title"/>
          </p:nvPr>
        </p:nvSpPr>
        <p:spPr/>
        <p:txBody>
          <a:bodyPr>
            <a:normAutofit/>
          </a:bodyPr>
          <a:lstStyle/>
          <a:p>
            <a:r>
              <a:rPr lang="en-US" dirty="0"/>
              <a:t>AKS: Limits &amp; Resource Reservations</a:t>
            </a:r>
            <a:endParaRPr lang="es-ES" dirty="0"/>
          </a:p>
        </p:txBody>
      </p:sp>
    </p:spTree>
    <p:custDataLst>
      <p:tags r:id="rId1"/>
    </p:custDataLst>
    <p:extLst>
      <p:ext uri="{BB962C8B-B14F-4D97-AF65-F5344CB8AC3E}">
        <p14:creationId xmlns:p14="http://schemas.microsoft.com/office/powerpoint/2010/main" val="36557179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5788E6-F3B3-40EE-8CAE-55018EFDF3E6}"/>
              </a:ext>
            </a:extLst>
          </p:cNvPr>
          <p:cNvSpPr>
            <a:spLocks noGrp="1"/>
          </p:cNvSpPr>
          <p:nvPr>
            <p:ph type="body" sz="quarter" idx="10"/>
          </p:nvPr>
        </p:nvSpPr>
        <p:spPr>
          <a:xfrm>
            <a:off x="274638" y="1212849"/>
            <a:ext cx="8381999" cy="5486401"/>
          </a:xfrm>
        </p:spPr>
        <p:txBody>
          <a:bodyPr/>
          <a:lstStyle/>
          <a:p>
            <a:pPr marL="174862" indent="-174862" algn="just"/>
            <a:r>
              <a:rPr lang="en-US" sz="1632" b="1" dirty="0"/>
              <a:t>Basic networking</a:t>
            </a:r>
          </a:p>
          <a:p>
            <a:pPr marL="641160" lvl="1" indent="-174862" algn="just"/>
            <a:r>
              <a:rPr lang="en-US" sz="1632" dirty="0"/>
              <a:t>The </a:t>
            </a:r>
            <a:r>
              <a:rPr lang="en-US" sz="1632" b="1" dirty="0"/>
              <a:t>Azure platform manages the network configuration </a:t>
            </a:r>
            <a:r>
              <a:rPr lang="en-US" sz="1632" dirty="0"/>
              <a:t>of the cluster and pods. </a:t>
            </a:r>
          </a:p>
          <a:p>
            <a:pPr marL="641160" lvl="1" indent="-174862" algn="just"/>
            <a:r>
              <a:rPr lang="en-US" sz="1632" dirty="0"/>
              <a:t>With basic networking, you can't define network configuration such as subnet names or the IP address ranges assigned to the AKS cluster.</a:t>
            </a:r>
          </a:p>
          <a:p>
            <a:pPr marL="641160" lvl="1" indent="-174862" algn="just"/>
            <a:r>
              <a:rPr lang="en-US" sz="1632" dirty="0"/>
              <a:t>Nodes in an AKS cluster configured for basic networking use the </a:t>
            </a:r>
            <a:r>
              <a:rPr lang="en-US" sz="1632" b="1" dirty="0" err="1"/>
              <a:t>kubenet</a:t>
            </a:r>
            <a:r>
              <a:rPr lang="en-US" sz="1632" dirty="0"/>
              <a:t> Kubernetes plugin.</a:t>
            </a:r>
          </a:p>
          <a:p>
            <a:pPr marL="641160" lvl="1" indent="-174862" algn="just"/>
            <a:r>
              <a:rPr lang="en-US" sz="1632" dirty="0"/>
              <a:t>Expose a Kubernetes service externally or internally through the Azure Load Balancer.</a:t>
            </a:r>
          </a:p>
          <a:p>
            <a:pPr marL="641160" lvl="1" indent="-174862" algn="just"/>
            <a:r>
              <a:rPr lang="en-US" sz="1632" dirty="0"/>
              <a:t>Pods can access resources on the public Internet.</a:t>
            </a:r>
          </a:p>
          <a:p>
            <a:pPr marL="174862" indent="-174862" algn="just"/>
            <a:r>
              <a:rPr lang="en-US" sz="1632" b="1" dirty="0"/>
              <a:t>Advanced networking</a:t>
            </a:r>
          </a:p>
          <a:p>
            <a:pPr marL="641160" lvl="1" indent="-174862" algn="just"/>
            <a:r>
              <a:rPr lang="en-US" sz="1632" dirty="0"/>
              <a:t>Advanced networking places your pods in an Azure virtual network that you configure.</a:t>
            </a:r>
          </a:p>
          <a:p>
            <a:pPr marL="641160" lvl="1" indent="-174862" algn="just"/>
            <a:r>
              <a:rPr lang="en-US" sz="1632" dirty="0"/>
              <a:t>Better performance than basic networking</a:t>
            </a:r>
          </a:p>
        </p:txBody>
      </p:sp>
      <p:sp>
        <p:nvSpPr>
          <p:cNvPr id="2" name="Título 1"/>
          <p:cNvSpPr>
            <a:spLocks noGrp="1"/>
          </p:cNvSpPr>
          <p:nvPr>
            <p:ph type="title"/>
          </p:nvPr>
        </p:nvSpPr>
        <p:spPr/>
        <p:txBody>
          <a:bodyPr/>
          <a:lstStyle/>
          <a:p>
            <a:r>
              <a:rPr lang="en-US" dirty="0"/>
              <a:t>AKS: Networking</a:t>
            </a:r>
            <a:endParaRPr lang="es-ES"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637" y="4792662"/>
            <a:ext cx="5323611" cy="18513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535264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Storage</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type="body" sz="quarter" idx="10"/>
          </p:nvPr>
        </p:nvSpPr>
        <p:spPr>
          <a:xfrm>
            <a:off x="274639" y="1212849"/>
            <a:ext cx="7162798" cy="5408613"/>
          </a:xfrm>
        </p:spPr>
        <p:txBody>
          <a:bodyPr>
            <a:normAutofit lnSpcReduction="100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867245" y="2464592"/>
            <a:ext cx="3867150" cy="2905125"/>
          </a:xfrm>
          <a:prstGeom prst="rect">
            <a:avLst/>
          </a:prstGeom>
        </p:spPr>
      </p:pic>
    </p:spTree>
    <p:custDataLst>
      <p:tags r:id="rId1"/>
    </p:custDataLst>
    <p:extLst>
      <p:ext uri="{BB962C8B-B14F-4D97-AF65-F5344CB8AC3E}">
        <p14:creationId xmlns:p14="http://schemas.microsoft.com/office/powerpoint/2010/main" val="17703854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Scale</a:t>
            </a:r>
            <a:endParaRPr lang="es-ES" dirty="0"/>
          </a:p>
        </p:txBody>
      </p:sp>
      <p:sp>
        <p:nvSpPr>
          <p:cNvPr id="6" name="Content Placeholder 5">
            <a:extLst>
              <a:ext uri="{FF2B5EF4-FFF2-40B4-BE49-F238E27FC236}">
                <a16:creationId xmlns:a16="http://schemas.microsoft.com/office/drawing/2014/main" id="{52829C33-8844-4300-90E0-11BE1304CC5A}"/>
              </a:ext>
            </a:extLst>
          </p:cNvPr>
          <p:cNvSpPr>
            <a:spLocks noGrp="1"/>
          </p:cNvSpPr>
          <p:nvPr>
            <p:ph type="body" sz="quarter" idx="10"/>
          </p:nvPr>
        </p:nvSpPr>
        <p:spPr>
          <a:xfrm>
            <a:off x="274639" y="1212849"/>
            <a:ext cx="6934198" cy="5256213"/>
          </a:xfrm>
        </p:spPr>
        <p:txBody>
          <a:bodyPr>
            <a:normAutofit fontScale="55000" lnSpcReduction="20000"/>
          </a:bodyPr>
          <a:lstStyle/>
          <a:p>
            <a:pPr marL="174862" indent="-174862"/>
            <a:r>
              <a:rPr lang="en-US" sz="5900" b="1" dirty="0"/>
              <a:t>Horizontal pod </a:t>
            </a:r>
            <a:r>
              <a:rPr lang="en-US" sz="5900" b="1" dirty="0" err="1"/>
              <a:t>autoscaler</a:t>
            </a:r>
            <a:endParaRPr lang="en-US" sz="5900" b="1" dirty="0"/>
          </a:p>
          <a:p>
            <a:pPr marL="641160" lvl="1" indent="-174862"/>
            <a:r>
              <a:rPr lang="en-US" sz="6400" dirty="0">
                <a:latin typeface="+mj-lt"/>
                <a:cs typeface="+mn-cs"/>
              </a:rPr>
              <a:t>AKS uses the horizontal pod </a:t>
            </a:r>
            <a:r>
              <a:rPr lang="en-US" sz="6400" dirty="0" err="1">
                <a:latin typeface="+mj-lt"/>
                <a:cs typeface="+mn-cs"/>
              </a:rPr>
              <a:t>autoscaler</a:t>
            </a:r>
            <a:r>
              <a:rPr lang="en-US" sz="6400" dirty="0">
                <a:latin typeface="+mj-lt"/>
                <a:cs typeface="+mn-cs"/>
              </a:rPr>
              <a:t> (HPA) to monitor the resource demand and automatically scale the number of replicas.</a:t>
            </a:r>
          </a:p>
          <a:p>
            <a:pPr marL="641160" lvl="1" indent="-174862"/>
            <a:r>
              <a:rPr lang="en-US" sz="6400" dirty="0">
                <a:latin typeface="+mj-lt"/>
                <a:cs typeface="+mn-cs"/>
              </a:rPr>
              <a:t>Needs Requests &amp; Limits specified for the containers.</a:t>
            </a:r>
          </a:p>
          <a:p>
            <a:pPr marL="174862" indent="-174862"/>
            <a:r>
              <a:rPr lang="en-US" sz="6400" b="1" dirty="0"/>
              <a:t>Cluster </a:t>
            </a:r>
            <a:r>
              <a:rPr lang="en-US" sz="6400" b="1" dirty="0" err="1"/>
              <a:t>autoscaler</a:t>
            </a:r>
            <a:endParaRPr lang="en-US" sz="6400" b="1" dirty="0"/>
          </a:p>
          <a:p>
            <a:pPr marL="641160" lvl="1" indent="-174862"/>
            <a:r>
              <a:rPr lang="en-US" sz="6400" dirty="0">
                <a:latin typeface="+mj-lt"/>
                <a:cs typeface="+mn-cs"/>
              </a:rPr>
              <a:t>Works on RBAC-enabled clusters</a:t>
            </a:r>
          </a:p>
          <a:p>
            <a:endParaRPr lang="en-GB" dirty="0"/>
          </a:p>
        </p:txBody>
      </p:sp>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pic>
        <p:nvPicPr>
          <p:cNvPr id="3074" name="Picture 2" descr="Kubernetes horizontal pod autoscaling">
            <a:extLst>
              <a:ext uri="{FF2B5EF4-FFF2-40B4-BE49-F238E27FC236}">
                <a16:creationId xmlns:a16="http://schemas.microsoft.com/office/drawing/2014/main" id="{E30A2493-9D89-42AC-8D84-F5271A137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2787" y="1861968"/>
            <a:ext cx="4128713" cy="17097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ubernetes cluster autoscaler">
            <a:extLst>
              <a:ext uri="{FF2B5EF4-FFF2-40B4-BE49-F238E27FC236}">
                <a16:creationId xmlns:a16="http://schemas.microsoft.com/office/drawing/2014/main" id="{34AA9ADC-E325-4DB8-8173-F408E1EDA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2787" y="3899363"/>
            <a:ext cx="4128713" cy="21760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632082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type="body" sz="quarter" idx="10"/>
          </p:nvPr>
        </p:nvSpPr>
        <p:spPr>
          <a:xfrm>
            <a:off x="274639" y="1212849"/>
            <a:ext cx="6857998" cy="5180013"/>
          </a:xfrm>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pic>
        <p:nvPicPr>
          <p:cNvPr id="10" name="Content Placeholder 9">
            <a:extLst>
              <a:ext uri="{FF2B5EF4-FFF2-40B4-BE49-F238E27FC236}">
                <a16:creationId xmlns:a16="http://schemas.microsoft.com/office/drawing/2014/main" id="{AB68F712-C0B7-418A-958A-B8CB5C029934}"/>
              </a:ext>
            </a:extLst>
          </p:cNvPr>
          <p:cNvPicPr>
            <a:picLocks noGrp="1" noChangeAspect="1"/>
          </p:cNvPicPr>
          <p:nvPr>
            <p:ph sz="half" idx="4294967295"/>
          </p:nvPr>
        </p:nvPicPr>
        <p:blipFill>
          <a:blip r:embed="rId4"/>
          <a:stretch>
            <a:fillRect/>
          </a:stretch>
        </p:blipFill>
        <p:spPr>
          <a:xfrm>
            <a:off x="8199437" y="1516062"/>
            <a:ext cx="2835275" cy="4171950"/>
          </a:xfrm>
          <a:prstGeom prst="rect">
            <a:avLst/>
          </a:prstGeom>
        </p:spPr>
      </p:pic>
      <p:sp>
        <p:nvSpPr>
          <p:cNvPr id="4" name="15 Rectángulo"/>
          <p:cNvSpPr/>
          <p:nvPr/>
        </p:nvSpPr>
        <p:spPr>
          <a:xfrm>
            <a:off x="256700" y="997810"/>
            <a:ext cx="8814397" cy="318286"/>
          </a:xfrm>
          <a:prstGeom prst="rect">
            <a:avLst/>
          </a:prstGeom>
        </p:spPr>
        <p:txBody>
          <a:bodyPr wrap="square">
            <a:spAutoFit/>
          </a:bodyPr>
          <a:lstStyle/>
          <a:p>
            <a:pPr algn="just">
              <a:spcAft>
                <a:spcPts val="612"/>
              </a:spcAft>
            </a:pPr>
            <a:endParaRPr lang="es-ES" sz="1428">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34234274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4C9C8A-1D4A-441C-B930-97905825B996}"/>
              </a:ext>
            </a:extLst>
          </p:cNvPr>
          <p:cNvSpPr>
            <a:spLocks noGrp="1"/>
          </p:cNvSpPr>
          <p:nvPr>
            <p:ph type="title"/>
          </p:nvPr>
        </p:nvSpPr>
        <p:spPr/>
        <p:txBody>
          <a:bodyPr/>
          <a:lstStyle/>
          <a:p>
            <a:r>
              <a:rPr lang="en-GB" dirty="0"/>
              <a:t>Demo</a:t>
            </a:r>
          </a:p>
        </p:txBody>
      </p:sp>
      <p:sp>
        <p:nvSpPr>
          <p:cNvPr id="15" name="Subtitle 6">
            <a:extLst>
              <a:ext uri="{FF2B5EF4-FFF2-40B4-BE49-F238E27FC236}">
                <a16:creationId xmlns:a16="http://schemas.microsoft.com/office/drawing/2014/main" id="{8C0D2D3F-FC13-4836-A89E-B1988565F210}"/>
              </a:ext>
            </a:extLst>
          </p:cNvPr>
          <p:cNvSpPr>
            <a:spLocks noGrp="1"/>
          </p:cNvSpPr>
          <p:nvPr>
            <p:ph type="body" sz="quarter" idx="14"/>
          </p:nvPr>
        </p:nvSpPr>
        <p:spPr/>
        <p:txBody>
          <a:bodyPr/>
          <a:lstStyle/>
          <a:p>
            <a:r>
              <a:rPr lang="en-GB" dirty="0"/>
              <a:t>Horizontal Pod Autoscaling</a:t>
            </a:r>
          </a:p>
        </p:txBody>
      </p:sp>
      <p:pic>
        <p:nvPicPr>
          <p:cNvPr id="9226" name="Picture 10" descr="Image result for mission impossible scale">
            <a:extLst>
              <a:ext uri="{FF2B5EF4-FFF2-40B4-BE49-F238E27FC236}">
                <a16:creationId xmlns:a16="http://schemas.microsoft.com/office/drawing/2014/main" id="{15875D8A-52E9-4E4D-A4FA-5FF01459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2202"/>
            <a:ext cx="12436475" cy="65291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5460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876866-7129-4F5A-ACD9-5265F8AD7144}"/>
              </a:ext>
            </a:extLst>
          </p:cNvPr>
          <p:cNvSpPr>
            <a:spLocks noGrp="1"/>
          </p:cNvSpPr>
          <p:nvPr>
            <p:ph type="ftr" sz="quarter" idx="11"/>
          </p:nvPr>
        </p:nvSpPr>
        <p:spPr/>
        <p:txBody>
          <a:bodyPr/>
          <a:lstStyle/>
          <a:p>
            <a:pPr defTabSz="1243431">
              <a:defRPr/>
            </a:pPr>
            <a:r>
              <a:rPr lang="en-GB">
                <a:solidFill>
                  <a:srgbClr val="6E6259"/>
                </a:solidFill>
              </a:rPr>
              <a:t>TI Servicios de Infraestructura 2017</a:t>
            </a:r>
            <a:endParaRPr lang="en-GB" kern="0">
              <a:solidFill>
                <a:srgbClr val="6E6259"/>
              </a:solidFill>
            </a:endParaRPr>
          </a:p>
        </p:txBody>
      </p:sp>
      <p:pic>
        <p:nvPicPr>
          <p:cNvPr id="7170" name="Picture 2" descr="Image result for blue screen of death windows 10">
            <a:extLst>
              <a:ext uri="{FF2B5EF4-FFF2-40B4-BE49-F238E27FC236}">
                <a16:creationId xmlns:a16="http://schemas.microsoft.com/office/drawing/2014/main" id="{D6E2A70D-7851-4828-B2ED-390DFE496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 y="0"/>
            <a:ext cx="12671597" cy="7056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9052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3bd3c7268ddf5b40b7b66e04a7dad865&quot;,&quot;LanguageCode&quot;:&quot;en-US&quot;,&quot;SlideGuids&quot;:[&quot;5f17235b-9acb-46a0-9bab-191948f29495&quot;,&quot;889ed7cc-ea10-4ea6-aec0-70833cfdf079&quot;,&quot;f5ef9324-fb44-4a38-8e58-b336a140385e&quot;,&quot;4e3e803e-c48c-46d9-9921-0f08e57271b7&quot;,&quot;89793de2-0183-4e10-b514-536d92be0bc2&quot;,&quot;35a80af5-ae7c-4a71-966b-7ca8b7750ea1&quot;,&quot;8d3476d5-c92d-4c7f-9d65-7fb908b28511&quot;,&quot;ac00399b-8b93-4570-84d3-8a74a2f2de96&quot;,&quot;0f4fd991-4531-4925-9b78-8ea9a204b82c&quot;,&quot;b2d1aca1-1969-48e7-a22f-e822aab257fb&quot;,&quot;058fb12a-efa6-4867-a2ef-6c475f2282e0&quot;,&quot;083eb6bc-c121-4ebd-bb30-b5257e6fb4df&quot;,&quot;399a876d-20a7-4abf-88b1-ebc168bc5de0&quot;,&quot;e3c19e6f-5036-4421-9c81-1f32c6eda94a&quot;,&quot;b2d1aca1-1969-48e7-a22f-e822aab257fb&quot;,&quot;f6b48364-5f6d-4284-a40e-2380b5d31ca8&quot;,&quot;1b1eaa73-5ebb-4d7b-8d67-9e75dbd3802e&quot;,&quot;d644f284-da7d-4ea4-bf64-5b48228ee276&quot;,&quot;6f5a01b8-10e6-4488-8e88-4248cdeec309&quot;,&quot;a4dc54cd-c9eb-4332-a63f-b51c19e8ecfc&quot;,&quot;a066213c-6a79-427a-89ba-c594ef51eeb8&quot;,&quot;1e939a55-0619-49a3-8485-0d38093b7ac0&quot;,&quot;7df7e895-f772-473d-8ea7-680de92d2771&quot;,&quot;97c5e675-e70d-44cc-98bc-708f0f7ecd6f&quot;,&quot;00ec8eeb-2913-461e-89d3-33948f12330d&quot;,&quot;3a7498e5-d23d-4065-a201-3b49629bace9&quot;,&quot;9028e747-9504-43d5-aa32-3ecbfb8850b2&quot;],&quot;TimeStamp&quot;:&quot;2019-04-20T10:49:01.7703162+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058fb12a-efa6-4867-a2ef-6c475f2282e0&quot;,&quot;TimeStamp&quot;:&quot;2019-04-06T12:10:05.4009925+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83eb6bc-c121-4ebd-bb30-b5257e6fb4df&quot;,&quot;TimeStamp&quot;:&quot;2019-04-06T12:10:05.4014854+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9a876d-20a7-4abf-88b1-ebc168bc5de0&quot;,&quot;TimeStamp&quot;:&quot;2019-04-06T12:10:05.4014854+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3c19e6f-5036-4421-9c81-1f32c6eda94a&quot;,&quot;TimeStamp&quot;:&quot;2019-04-06T12:10:05.4014854+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d1aca1-1969-48e7-a22f-e822aab257fb&quot;,&quot;TimeStamp&quot;:&quot;2019-04-06T12:10:05.4009925+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6b48364-5f6d-4284-a40e-2380b5d31ca8&quot;,&quot;TimeStamp&quot;:&quot;2019-04-06T12:10:05.4019817+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644f284-da7d-4ea4-bf64-5b48228ee276&quot;,&quot;TimeStamp&quot;:&quot;2019-04-06T12:10:05.4029775+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f5a01b8-10e6-4488-8e88-4248cdeec309&quot;,&quot;TimeStamp&quot;:&quot;2019-04-06T12:10:05.4029775+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66213c-6a79-427a-89ba-c594ef51eeb8&quot;,&quot;TimeStamp&quot;:&quot;2019-04-06T12:10:05.4034923+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f7e895-f772-473d-8ea7-680de92d2771&quot;,&quot;TimeStamp&quot;:&quot;2019-04-06T12:10:05.4049458+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7c5e675-e70d-44cc-98bc-708f0f7ecd6f&quot;,&quot;TimeStamp&quot;:&quot;2019-04-20T10:49:01.7683133+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a7498e5-d23d-4065-a201-3b49629bace9&quot;,&quot;TimeStamp&quot;:&quot;2019-04-20T10:49:01.768313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28e747-9504-43d5-aa32-3ecbfb8850b2&quot;,&quot;TimeStamp&quot;:&quot;2019-04-20T10:49:01.7692888+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e3e803e-c48c-46d9-9921-0f08e57271b7&quot;,&quot;TimeStamp&quot;:&quot;2019-04-06T12:10:05.39948+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c00399b-8b93-4570-84d3-8a74a2f2de96&quot;,&quot;TimeStamp&quot;:&quot;2019-04-06T12:10:05.4004776+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d1aca1-1969-48e7-a22f-e822aab257fb&quot;,&quot;TimeStamp&quot;:&quot;2019-04-06T12:10:05.4009925+02:00&quot;}"/>
</p:tagLst>
</file>

<file path=ppt/theme/theme1.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1025</Words>
  <Application>Microsoft Office PowerPoint</Application>
  <PresentationFormat>Custom</PresentationFormat>
  <Paragraphs>125</Paragraphs>
  <Slides>24</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Consolas</vt:lpstr>
      <vt:lpstr>Segoe UI</vt:lpstr>
      <vt:lpstr>Segoe UI Light</vt:lpstr>
      <vt:lpstr>Ubuntu</vt:lpstr>
      <vt:lpstr>Wingdings</vt:lpstr>
      <vt:lpstr>Connect_2016_Template_Light</vt:lpstr>
      <vt:lpstr>Connect_2016_Template_Dark</vt:lpstr>
      <vt:lpstr>Mission: Azure Kubernetes Service</vt:lpstr>
      <vt:lpstr>AKS: Architecture</vt:lpstr>
      <vt:lpstr>AKS: Limits &amp; Resource Reservations</vt:lpstr>
      <vt:lpstr>AKS: Networking</vt:lpstr>
      <vt:lpstr>AKS: Storage</vt:lpstr>
      <vt:lpstr>AKS: Scale</vt:lpstr>
      <vt:lpstr>AKS: Pod requests and limits</vt:lpstr>
      <vt:lpstr>Demo</vt:lpstr>
      <vt:lpstr>PowerPoint Presentation</vt:lpstr>
      <vt:lpstr>AKS: Burst out with ACI</vt:lpstr>
      <vt:lpstr>Demo</vt:lpstr>
      <vt:lpstr>AKS: Monitoring and Logging</vt:lpstr>
      <vt:lpstr>Demo</vt:lpstr>
      <vt:lpstr>AKS: AAD Integration</vt:lpstr>
      <vt:lpstr>AKS: Network Policies (Preview)</vt:lpstr>
      <vt:lpstr>AKS: Ingress Controllers</vt:lpstr>
      <vt:lpstr>AKS: Secrets</vt:lpstr>
      <vt:lpstr>AKS: Use pod managed identities</vt:lpstr>
      <vt:lpstr>Demo</vt:lpstr>
      <vt:lpstr>AKS: AZDS (Preview)</vt:lpstr>
      <vt:lpstr>Demo</vt:lpstr>
      <vt:lpstr>Call to Action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dc:subject/>
  <dc:creator/>
  <cp:keywords/>
  <dc:description/>
  <cp:lastModifiedBy/>
  <cp:revision>1</cp:revision>
  <dcterms:created xsi:type="dcterms:W3CDTF">2016-11-15T00:28:08Z</dcterms:created>
  <dcterms:modified xsi:type="dcterms:W3CDTF">2019-04-26T10:19:52Z</dcterms:modified>
  <cp:category/>
</cp:coreProperties>
</file>